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1" r:id="rId3"/>
    <p:sldId id="256" r:id="rId4"/>
    <p:sldId id="257" r:id="rId5"/>
    <p:sldId id="261" r:id="rId6"/>
    <p:sldId id="262" r:id="rId7"/>
    <p:sldId id="274" r:id="rId8"/>
    <p:sldId id="272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644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2020/5/28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848683" y="900380"/>
            <a:ext cx="849463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마이크로프로세서설계실습</a:t>
            </a:r>
            <a:endParaRPr kumimoji="1" lang="en-US" altLang="ko-KR" sz="5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프로젝트 계획서</a:t>
            </a:r>
            <a:endParaRPr kumimoji="1" lang="ja-JP" altLang="en-US" sz="5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テキスト ボックス 3">
            <a:extLst>
              <a:ext uri="{FF2B5EF4-FFF2-40B4-BE49-F238E27FC236}">
                <a16:creationId xmlns:a16="http://schemas.microsoft.com/office/drawing/2014/main" id="{1FB0D8F0-4383-4916-9BCC-1877AABCA8E8}"/>
              </a:ext>
            </a:extLst>
          </p:cNvPr>
          <p:cNvSpPr txBox="1"/>
          <p:nvPr/>
        </p:nvSpPr>
        <p:spPr>
          <a:xfrm>
            <a:off x="9854025" y="4608820"/>
            <a:ext cx="2180405" cy="3016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r>
              <a:rPr lang="ko-KR" alt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조</a:t>
            </a:r>
            <a:endParaRPr lang="en-US" altLang="ko-KR" sz="36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20152029 </a:t>
            </a:r>
            <a:r>
              <a:rPr lang="ko-KR" altLang="en-US" sz="20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김우철</a:t>
            </a:r>
            <a:endParaRPr lang="en-US" altLang="ko-K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20153687 </a:t>
            </a:r>
            <a:r>
              <a:rPr lang="ko-KR" altLang="en-US" sz="20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배성원</a:t>
            </a:r>
            <a:endParaRPr lang="en-US" altLang="ko-K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20150438 </a:t>
            </a:r>
            <a:r>
              <a:rPr lang="ko-KR" altLang="en-US" sz="2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송명훈</a:t>
            </a:r>
            <a:endParaRPr lang="en-US" altLang="ko-K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20151106 </a:t>
            </a:r>
            <a:r>
              <a:rPr lang="ko-KR" altLang="en-US" sz="20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정도원</a:t>
            </a:r>
            <a:endParaRPr lang="en-US" altLang="ko-K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endParaRPr kumimoji="1" lang="en-US" altLang="ko-KR" sz="2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kumimoji="1" lang="ko-KR" altLang="en-US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endParaRPr kumimoji="1" lang="ja-JP" altLang="en-US" sz="5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87522" y="204686"/>
            <a:ext cx="520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A table of Contents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グループ化 9"/>
          <p:cNvGrpSpPr/>
          <p:nvPr/>
        </p:nvGrpSpPr>
        <p:grpSpPr>
          <a:xfrm>
            <a:off x="887522" y="1321057"/>
            <a:ext cx="926683" cy="748227"/>
            <a:chOff x="887522" y="1067057"/>
            <a:chExt cx="926683" cy="748227"/>
          </a:xfrm>
        </p:grpSpPr>
        <p:sp>
          <p:nvSpPr>
            <p:cNvPr id="4" name="正方形/長方形 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テキスト ボックス 30"/>
            <p:cNvSpPr txBox="1"/>
            <p:nvPr/>
          </p:nvSpPr>
          <p:spPr>
            <a:xfrm>
              <a:off x="1629474" y="1067057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3" name="グループ化 32"/>
          <p:cNvGrpSpPr/>
          <p:nvPr/>
        </p:nvGrpSpPr>
        <p:grpSpPr>
          <a:xfrm>
            <a:off x="887522" y="2271731"/>
            <a:ext cx="926683" cy="748227"/>
            <a:chOff x="887522" y="1067057"/>
            <a:chExt cx="926683" cy="748227"/>
          </a:xfrm>
        </p:grpSpPr>
        <p:sp>
          <p:nvSpPr>
            <p:cNvPr id="34" name="正方形/長方形 3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1629474" y="1067057"/>
              <a:ext cx="1847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8" name="グループ化 37"/>
          <p:cNvGrpSpPr/>
          <p:nvPr/>
        </p:nvGrpSpPr>
        <p:grpSpPr>
          <a:xfrm>
            <a:off x="887522" y="3324303"/>
            <a:ext cx="5770624" cy="646329"/>
            <a:chOff x="887522" y="1168955"/>
            <a:chExt cx="5770624" cy="646329"/>
          </a:xfrm>
        </p:grpSpPr>
        <p:sp>
          <p:nvSpPr>
            <p:cNvPr id="39" name="正方形/長方形 3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テキスト ボックス 40"/>
            <p:cNvSpPr txBox="1"/>
            <p:nvPr/>
          </p:nvSpPr>
          <p:spPr>
            <a:xfrm>
              <a:off x="1625999" y="1256295"/>
              <a:ext cx="50321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장치 목록 및 구현 기능 </a:t>
              </a:r>
              <a:r>
                <a:rPr lang="en-US" altLang="ko-KR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(2)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3" name="グループ化 42"/>
          <p:cNvGrpSpPr/>
          <p:nvPr/>
        </p:nvGrpSpPr>
        <p:grpSpPr>
          <a:xfrm>
            <a:off x="887522" y="4274977"/>
            <a:ext cx="3584129" cy="646329"/>
            <a:chOff x="887522" y="1168955"/>
            <a:chExt cx="3584129" cy="646329"/>
          </a:xfrm>
        </p:grpSpPr>
        <p:sp>
          <p:nvSpPr>
            <p:cNvPr id="44" name="正方形/長方形 4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テキスト ボックス 45"/>
            <p:cNvSpPr txBox="1"/>
            <p:nvPr/>
          </p:nvSpPr>
          <p:spPr>
            <a:xfrm>
              <a:off x="1626000" y="1232116"/>
              <a:ext cx="28456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추후 토의 사항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8" name="グループ化 47"/>
          <p:cNvGrpSpPr/>
          <p:nvPr/>
        </p:nvGrpSpPr>
        <p:grpSpPr>
          <a:xfrm>
            <a:off x="887522" y="5225651"/>
            <a:ext cx="4119532" cy="646329"/>
            <a:chOff x="887522" y="1168955"/>
            <a:chExt cx="4119532" cy="646329"/>
          </a:xfrm>
        </p:grpSpPr>
        <p:sp>
          <p:nvSpPr>
            <p:cNvPr id="49" name="正方形/長方形 4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テキスト ボックス 50"/>
            <p:cNvSpPr txBox="1"/>
            <p:nvPr/>
          </p:nvSpPr>
          <p:spPr>
            <a:xfrm>
              <a:off x="1626000" y="1207937"/>
              <a:ext cx="33810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인원 별 역할 배분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125543" y="1507766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109062" y="2434290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105281" y="3373514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101500" y="4338138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テキスト ボックス 55"/>
          <p:cNvSpPr txBox="1"/>
          <p:nvPr/>
        </p:nvSpPr>
        <p:spPr>
          <a:xfrm>
            <a:off x="1097719" y="5264662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7" name="テキスト ボックス 40">
            <a:extLst>
              <a:ext uri="{FF2B5EF4-FFF2-40B4-BE49-F238E27FC236}">
                <a16:creationId xmlns:a16="http://schemas.microsoft.com/office/drawing/2014/main" id="{E825D5DA-BD54-4293-9FB6-D4968CBED8E0}"/>
              </a:ext>
            </a:extLst>
          </p:cNvPr>
          <p:cNvSpPr txBox="1"/>
          <p:nvPr/>
        </p:nvSpPr>
        <p:spPr>
          <a:xfrm>
            <a:off x="1626000" y="2440313"/>
            <a:ext cx="5032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장치 목록 및 구현 기능 </a:t>
            </a:r>
            <a:r>
              <a:rPr lang="en-US" altLang="ko-KR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(1)</a:t>
            </a:r>
            <a:endParaRPr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58" name="テキスト ボックス 40">
            <a:extLst>
              <a:ext uri="{FF2B5EF4-FFF2-40B4-BE49-F238E27FC236}">
                <a16:creationId xmlns:a16="http://schemas.microsoft.com/office/drawing/2014/main" id="{0EBE318F-68EC-4145-9F21-32CB4311B81D}"/>
              </a:ext>
            </a:extLst>
          </p:cNvPr>
          <p:cNvSpPr txBox="1"/>
          <p:nvPr/>
        </p:nvSpPr>
        <p:spPr>
          <a:xfrm>
            <a:off x="1626000" y="1504848"/>
            <a:ext cx="27077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프로젝트 개요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1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34050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프로젝트 개요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  <p:sp>
        <p:nvSpPr>
          <p:cNvPr id="7" name="テキスト ボックス 4">
            <a:extLst>
              <a:ext uri="{FF2B5EF4-FFF2-40B4-BE49-F238E27FC236}">
                <a16:creationId xmlns:a16="http://schemas.microsoft.com/office/drawing/2014/main" id="{995DDF2A-0FDB-41C6-8893-D6CACCB71CE7}"/>
              </a:ext>
            </a:extLst>
          </p:cNvPr>
          <p:cNvSpPr txBox="1"/>
          <p:nvPr/>
        </p:nvSpPr>
        <p:spPr>
          <a:xfrm>
            <a:off x="8844710" y="4234502"/>
            <a:ext cx="32656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dirty="0">
                <a:solidFill>
                  <a:schemeClr val="bg1"/>
                </a:solidFill>
                <a:latin typeface="Century Gothic" panose="020B0502020202020204" pitchFamily="34" charset="0"/>
                <a:cs typeface="Cavolini" panose="03000502040302020204" pitchFamily="66" charset="0"/>
              </a:rPr>
              <a:t>“</a:t>
            </a:r>
            <a:r>
              <a:rPr lang="en-US" altLang="ko-KR" sz="4000" dirty="0">
                <a:solidFill>
                  <a:schemeClr val="bg1"/>
                </a:solidFill>
                <a:latin typeface="Century Gothic" panose="020B0502020202020204" pitchFamily="34" charset="0"/>
                <a:cs typeface="Cavolini" panose="03000502040302020204" pitchFamily="66" charset="0"/>
              </a:rPr>
              <a:t>N</a:t>
            </a:r>
            <a:r>
              <a:rPr lang="ko-KR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Cavolini" panose="03000502040302020204" pitchFamily="66" charset="0"/>
              </a:rPr>
              <a:t>빵 계산기</a:t>
            </a:r>
            <a:r>
              <a:rPr lang="en-US" altLang="ko-KR" sz="4000" dirty="0">
                <a:solidFill>
                  <a:schemeClr val="bg1"/>
                </a:solidFill>
                <a:latin typeface="Century Gothic" panose="020B0502020202020204" pitchFamily="34" charset="0"/>
                <a:cs typeface="Cavolini" panose="03000502040302020204" pitchFamily="66" charset="0"/>
              </a:rPr>
              <a:t>”</a:t>
            </a:r>
            <a:endParaRPr kumimoji="1" lang="ja-JP" altLang="en-US" sz="4000" dirty="0">
              <a:solidFill>
                <a:schemeClr val="bg1"/>
              </a:solidFill>
              <a:latin typeface="Century Gothic" panose="020B0502020202020204" pitchFamily="34" charset="0"/>
              <a:cs typeface="Cavolini" panose="03000502040302020204" pitchFamily="66" charset="0"/>
            </a:endParaRPr>
          </a:p>
        </p:txBody>
      </p:sp>
      <p:sp>
        <p:nvSpPr>
          <p:cNvPr id="8" name="テキスト ボックス 4">
            <a:extLst>
              <a:ext uri="{FF2B5EF4-FFF2-40B4-BE49-F238E27FC236}">
                <a16:creationId xmlns:a16="http://schemas.microsoft.com/office/drawing/2014/main" id="{CB3BF32E-2B1C-4495-897B-594BC932A4B5}"/>
              </a:ext>
            </a:extLst>
          </p:cNvPr>
          <p:cNvSpPr txBox="1"/>
          <p:nvPr/>
        </p:nvSpPr>
        <p:spPr>
          <a:xfrm>
            <a:off x="9053751" y="5057507"/>
            <a:ext cx="27142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일상에서 흔히 경험하는</a:t>
            </a:r>
            <a:endParaRPr lang="en-US" altLang="ko-KR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ja-JP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‘</a:t>
            </a:r>
            <a:r>
              <a:rPr lang="ko-KR" alt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더치페이</a:t>
            </a:r>
            <a:r>
              <a:rPr lang="en-US" altLang="ko-KR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  <a:r>
              <a:rPr lang="ko-KR" alt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를 실습에서</a:t>
            </a:r>
            <a:r>
              <a:rPr lang="en-US" altLang="ko-KR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ko-KR" alt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학습한 장치들을 </a:t>
            </a:r>
            <a:endParaRPr lang="en-US" altLang="ko-KR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ko-KR" alt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통해 구현</a:t>
            </a:r>
            <a:r>
              <a:rPr lang="en-US" altLang="ko-KR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</a:t>
            </a:r>
            <a:endParaRPr kumimoji="1" lang="ja-JP" alt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2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183885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장치 목록 및 </a:t>
              </a:r>
              <a:endParaRPr lang="en-US" altLang="ko-KR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  <a:p>
              <a:r>
                <a:rPr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구현 기능 </a:t>
              </a:r>
              <a:r>
                <a:rPr lang="en-US" altLang="ko-KR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(1)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  <p:grpSp>
        <p:nvGrpSpPr>
          <p:cNvPr id="8" name="グループ化 2">
            <a:extLst>
              <a:ext uri="{FF2B5EF4-FFF2-40B4-BE49-F238E27FC236}">
                <a16:creationId xmlns:a16="http://schemas.microsoft.com/office/drawing/2014/main" id="{1103F67D-73EF-45F9-A2DC-8E1145A0F30A}"/>
              </a:ext>
            </a:extLst>
          </p:cNvPr>
          <p:cNvGrpSpPr/>
          <p:nvPr/>
        </p:nvGrpSpPr>
        <p:grpSpPr>
          <a:xfrm rot="10800000">
            <a:off x="3695700" y="0"/>
            <a:ext cx="8496300" cy="6858000"/>
            <a:chOff x="0" y="0"/>
            <a:chExt cx="8496300" cy="6858000"/>
          </a:xfrm>
        </p:grpSpPr>
        <p:sp>
          <p:nvSpPr>
            <p:cNvPr id="9" name="直角三角形 3">
              <a:extLst>
                <a:ext uri="{FF2B5EF4-FFF2-40B4-BE49-F238E27FC236}">
                  <a16:creationId xmlns:a16="http://schemas.microsoft.com/office/drawing/2014/main" id="{29E253EE-968A-468B-9399-52F29A919E36}"/>
                </a:ext>
              </a:extLst>
            </p:cNvPr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4">
              <a:extLst>
                <a:ext uri="{FF2B5EF4-FFF2-40B4-BE49-F238E27FC236}">
                  <a16:creationId xmlns:a16="http://schemas.microsoft.com/office/drawing/2014/main" id="{C012CA55-973A-4AC4-B8F0-8D2FB2A3DA02}"/>
                </a:ext>
              </a:extLst>
            </p:cNvPr>
            <p:cNvSpPr txBox="1"/>
            <p:nvPr/>
          </p:nvSpPr>
          <p:spPr>
            <a:xfrm>
              <a:off x="1431550" y="1028700"/>
              <a:ext cx="184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1" name="テキスト ボックス 5">
              <a:extLst>
                <a:ext uri="{FF2B5EF4-FFF2-40B4-BE49-F238E27FC236}">
                  <a16:creationId xmlns:a16="http://schemas.microsoft.com/office/drawing/2014/main" id="{D402E3A6-B6F9-4F15-A95E-ED100B5D5AC7}"/>
                </a:ext>
              </a:extLst>
            </p:cNvPr>
            <p:cNvSpPr txBox="1"/>
            <p:nvPr/>
          </p:nvSpPr>
          <p:spPr>
            <a:xfrm>
              <a:off x="3396030" y="2044363"/>
              <a:ext cx="18473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  <p:sp>
        <p:nvSpPr>
          <p:cNvPr id="13" name="テキスト ボックス 5">
            <a:extLst>
              <a:ext uri="{FF2B5EF4-FFF2-40B4-BE49-F238E27FC236}">
                <a16:creationId xmlns:a16="http://schemas.microsoft.com/office/drawing/2014/main" id="{121C3151-5F4A-4A6F-BFA4-0F392BA2A263}"/>
              </a:ext>
            </a:extLst>
          </p:cNvPr>
          <p:cNvSpPr txBox="1"/>
          <p:nvPr/>
        </p:nvSpPr>
        <p:spPr>
          <a:xfrm>
            <a:off x="7943850" y="4204364"/>
            <a:ext cx="348524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KEYPAD: 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인원 수와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총 금액 입력</a:t>
            </a:r>
          </a:p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FND:        </a:t>
            </a:r>
            <a:r>
              <a:rPr lang="ko-KR" altLang="en-US" dirty="0">
                <a:solidFill>
                  <a:schemeClr val="bg1"/>
                </a:solidFill>
              </a:rPr>
              <a:t>총 금액 표시</a:t>
            </a:r>
          </a:p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DOT:        </a:t>
            </a:r>
            <a:r>
              <a:rPr lang="ko-KR" altLang="en-US" dirty="0">
                <a:solidFill>
                  <a:schemeClr val="bg1"/>
                </a:solidFill>
              </a:rPr>
              <a:t>인원 수 출력</a:t>
            </a:r>
          </a:p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CLCD:      </a:t>
            </a:r>
            <a:r>
              <a:rPr lang="ko-KR" altLang="en-US" dirty="0">
                <a:solidFill>
                  <a:schemeClr val="bg1"/>
                </a:solidFill>
              </a:rPr>
              <a:t>인원 수와 총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금액 출력</a:t>
            </a:r>
          </a:p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LED:       </a:t>
            </a:r>
            <a:r>
              <a:rPr lang="en-US" altLang="ko-KR" sz="1600" dirty="0">
                <a:solidFill>
                  <a:schemeClr val="bg1"/>
                </a:solidFill>
              </a:rPr>
              <a:t>  </a:t>
            </a:r>
            <a:r>
              <a:rPr lang="ko-KR" altLang="en-US" dirty="0">
                <a:solidFill>
                  <a:schemeClr val="bg1"/>
                </a:solidFill>
              </a:rPr>
              <a:t>나머지有 </a:t>
            </a:r>
            <a:r>
              <a:rPr lang="en-US" altLang="ko-KR" dirty="0">
                <a:solidFill>
                  <a:schemeClr val="bg1"/>
                </a:solidFill>
              </a:rPr>
              <a:t>-&gt;</a:t>
            </a:r>
            <a:r>
              <a:rPr lang="ko-KR" altLang="en-US" dirty="0">
                <a:solidFill>
                  <a:schemeClr val="bg1"/>
                </a:solidFill>
              </a:rPr>
              <a:t> 게임에 이용</a:t>
            </a:r>
          </a:p>
        </p:txBody>
      </p:sp>
    </p:spTree>
    <p:extLst>
      <p:ext uri="{BB962C8B-B14F-4D97-AF65-F5344CB8AC3E}">
        <p14:creationId xmlns:p14="http://schemas.microsoft.com/office/powerpoint/2010/main" val="3353847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3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183885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장치 목록 및 </a:t>
              </a:r>
              <a:endParaRPr kumimoji="1" lang="en-US" altLang="ko-KR" sz="4000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endParaRPr>
            </a:p>
            <a:p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구현 기능 </a:t>
              </a:r>
              <a:r>
                <a:rPr kumimoji="1" lang="en-US" altLang="ko-KR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(2)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  <p:sp>
        <p:nvSpPr>
          <p:cNvPr id="7" name="テキスト ボックス 5">
            <a:extLst>
              <a:ext uri="{FF2B5EF4-FFF2-40B4-BE49-F238E27FC236}">
                <a16:creationId xmlns:a16="http://schemas.microsoft.com/office/drawing/2014/main" id="{639D56FE-1015-4152-80F0-335AB96884CE}"/>
              </a:ext>
            </a:extLst>
          </p:cNvPr>
          <p:cNvSpPr txBox="1"/>
          <p:nvPr/>
        </p:nvSpPr>
        <p:spPr>
          <a:xfrm>
            <a:off x="8799832" y="3705225"/>
            <a:ext cx="329691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: </a:t>
            </a:r>
            <a:r>
              <a:rPr lang="ko-KR" altLang="en-US" dirty="0">
                <a:solidFill>
                  <a:schemeClr val="bg1"/>
                </a:solidFill>
              </a:rPr>
              <a:t>나머지가 생겼을 경우</a:t>
            </a:r>
          </a:p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0. LED </a:t>
            </a:r>
            <a:r>
              <a:rPr lang="ko-KR" altLang="en-US" dirty="0">
                <a:solidFill>
                  <a:schemeClr val="bg1"/>
                </a:solidFill>
              </a:rPr>
              <a:t>점멸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및 부가 기능인 </a:t>
            </a:r>
            <a:endParaRPr lang="en-US" altLang="ko-KR" dirty="0">
              <a:solidFill>
                <a:schemeClr val="bg1"/>
              </a:solidFill>
            </a:endParaRPr>
          </a:p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ko-KR" altLang="en-US" dirty="0">
                <a:solidFill>
                  <a:schemeClr val="bg1"/>
                </a:solidFill>
              </a:rPr>
              <a:t>미니게임 시작</a:t>
            </a:r>
            <a:endParaRPr lang="en-US" altLang="ko-KR" dirty="0">
              <a:solidFill>
                <a:schemeClr val="bg1"/>
              </a:solidFill>
            </a:endParaRPr>
          </a:p>
          <a:p>
            <a:pPr fontAlgn="base" latinLnBrk="1"/>
            <a:endParaRPr lang="ko-KR" altLang="en-US" sz="800" dirty="0">
              <a:solidFill>
                <a:schemeClr val="bg1"/>
              </a:solidFill>
            </a:endParaRPr>
          </a:p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1. 1~15</a:t>
            </a:r>
            <a:r>
              <a:rPr lang="ko-KR" altLang="en-US" dirty="0">
                <a:solidFill>
                  <a:schemeClr val="bg1"/>
                </a:solidFill>
              </a:rPr>
              <a:t>의 랜덤 수 결정</a:t>
            </a:r>
            <a:endParaRPr lang="en-US" altLang="ko-KR" dirty="0">
              <a:solidFill>
                <a:schemeClr val="bg1"/>
              </a:solidFill>
            </a:endParaRPr>
          </a:p>
          <a:p>
            <a:pPr fontAlgn="base" latinLnBrk="1"/>
            <a:endParaRPr lang="en-US" altLang="ko-KR" sz="800" dirty="0">
              <a:solidFill>
                <a:schemeClr val="bg1"/>
              </a:solidFill>
            </a:endParaRPr>
          </a:p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2. KEYPAD </a:t>
            </a:r>
            <a:r>
              <a:rPr lang="ko-KR" altLang="en-US" dirty="0">
                <a:solidFill>
                  <a:schemeClr val="bg1"/>
                </a:solidFill>
              </a:rPr>
              <a:t>입력으로 자신의 </a:t>
            </a:r>
            <a:endParaRPr lang="en-US" altLang="ko-KR" dirty="0">
              <a:solidFill>
                <a:schemeClr val="bg1"/>
              </a:solidFill>
            </a:endParaRPr>
          </a:p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ko-KR" altLang="en-US" dirty="0">
                <a:solidFill>
                  <a:schemeClr val="bg1"/>
                </a:solidFill>
              </a:rPr>
              <a:t>숫자 결정</a:t>
            </a:r>
            <a:endParaRPr lang="en-US" altLang="ko-KR" dirty="0">
              <a:solidFill>
                <a:schemeClr val="bg1"/>
              </a:solidFill>
            </a:endParaRPr>
          </a:p>
          <a:p>
            <a:pPr fontAlgn="base" latinLnBrk="1"/>
            <a:endParaRPr lang="ko-KR" altLang="en-US" sz="800" dirty="0">
              <a:solidFill>
                <a:schemeClr val="bg1"/>
              </a:solidFill>
            </a:endParaRPr>
          </a:p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3. </a:t>
            </a:r>
            <a:r>
              <a:rPr lang="ko-KR" altLang="en-US" dirty="0">
                <a:solidFill>
                  <a:schemeClr val="bg1"/>
                </a:solidFill>
              </a:rPr>
              <a:t>랜덤 수에 가장 근접한 </a:t>
            </a:r>
            <a:endParaRPr lang="en-US" altLang="ko-KR" dirty="0">
              <a:solidFill>
                <a:schemeClr val="bg1"/>
              </a:solidFill>
            </a:endParaRPr>
          </a:p>
          <a:p>
            <a:pPr fontAlgn="base" latinLnBrk="1"/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ko-KR" altLang="en-US" dirty="0">
                <a:solidFill>
                  <a:schemeClr val="bg1"/>
                </a:solidFill>
              </a:rPr>
              <a:t>참여자가 나머지 지불</a:t>
            </a:r>
          </a:p>
        </p:txBody>
      </p:sp>
    </p:spTree>
    <p:extLst>
      <p:ext uri="{BB962C8B-B14F-4D97-AF65-F5344CB8AC3E}">
        <p14:creationId xmlns:p14="http://schemas.microsoft.com/office/powerpoint/2010/main" val="3938087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4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54776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추후 토의 사항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  <p:sp>
        <p:nvSpPr>
          <p:cNvPr id="13" name="直角三角形 3">
            <a:extLst>
              <a:ext uri="{FF2B5EF4-FFF2-40B4-BE49-F238E27FC236}">
                <a16:creationId xmlns:a16="http://schemas.microsoft.com/office/drawing/2014/main" id="{698FB7D7-B562-49E1-988E-4788F37A72B4}"/>
              </a:ext>
            </a:extLst>
          </p:cNvPr>
          <p:cNvSpPr/>
          <p:nvPr/>
        </p:nvSpPr>
        <p:spPr>
          <a:xfrm rot="16200000">
            <a:off x="4514850" y="-819150"/>
            <a:ext cx="6858000" cy="8496300"/>
          </a:xfrm>
          <a:prstGeom prst="rtTriangle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5">
            <a:extLst>
              <a:ext uri="{FF2B5EF4-FFF2-40B4-BE49-F238E27FC236}">
                <a16:creationId xmlns:a16="http://schemas.microsoft.com/office/drawing/2014/main" id="{77124671-3443-4D32-BA93-F4291EFBB292}"/>
              </a:ext>
            </a:extLst>
          </p:cNvPr>
          <p:cNvSpPr txBox="1"/>
          <p:nvPr/>
        </p:nvSpPr>
        <p:spPr>
          <a:xfrm>
            <a:off x="7943850" y="4268441"/>
            <a:ext cx="394851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Calibri" panose="020F0502020204030204" pitchFamily="34" charset="0"/>
                <a:ea typeface="Ebrima" panose="02000000000000000000" pitchFamily="2" charset="0"/>
                <a:cs typeface="Calibri" panose="020F0502020204030204" pitchFamily="34" charset="0"/>
              </a:rPr>
              <a:t>1. </a:t>
            </a:r>
            <a:r>
              <a:rPr lang="ko-KR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Ebrima" panose="02000000000000000000" pitchFamily="2" charset="0"/>
                <a:cs typeface="Calibri" panose="020F0502020204030204" pitchFamily="34" charset="0"/>
              </a:rPr>
              <a:t>각 장치 간 연계의 완성도 증진 방안</a:t>
            </a:r>
            <a:endParaRPr lang="en-US" altLang="ko-KR" sz="1600" dirty="0">
              <a:solidFill>
                <a:schemeClr val="bg1"/>
              </a:solidFill>
              <a:latin typeface="Calibri" panose="020F0502020204030204" pitchFamily="34" charset="0"/>
              <a:ea typeface="Ebrima" panose="02000000000000000000" pitchFamily="2" charset="0"/>
              <a:cs typeface="Calibri" panose="020F0502020204030204" pitchFamily="34" charset="0"/>
            </a:endParaRPr>
          </a:p>
          <a:p>
            <a:endParaRPr lang="en-US" altLang="ko-KR" sz="800" dirty="0">
              <a:solidFill>
                <a:schemeClr val="bg1"/>
              </a:solidFill>
              <a:latin typeface="Calibri" panose="020F0502020204030204" pitchFamily="34" charset="0"/>
              <a:ea typeface="Ebrima" panose="02000000000000000000" pitchFamily="2" charset="0"/>
              <a:cs typeface="Calibri" panose="020F0502020204030204" pitchFamily="34" charset="0"/>
            </a:endParaRPr>
          </a:p>
          <a:p>
            <a:r>
              <a:rPr lang="en-US" altLang="ja-JP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</a:t>
            </a:r>
            <a:r>
              <a:rPr lang="ko-KR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추가 가능한 기능의 검토</a:t>
            </a:r>
            <a:endParaRPr lang="en-US" altLang="ko-KR" sz="1600" dirty="0"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  <a:p>
            <a:endParaRPr lang="en-US" altLang="ko-KR" sz="800" dirty="0">
              <a:solidFill>
                <a:schemeClr val="bg1"/>
              </a:solidFill>
              <a:latin typeface="Calibri" panose="020F0502020204030204" pitchFamily="34" charset="0"/>
              <a:ea typeface="Ebrima" panose="02000000000000000000" pitchFamily="2" charset="0"/>
              <a:cs typeface="Calibri" panose="020F0502020204030204" pitchFamily="34" charset="0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Calibri" panose="020F0502020204030204" pitchFamily="34" charset="0"/>
                <a:ea typeface="Ebrima" panose="02000000000000000000" pitchFamily="2" charset="0"/>
                <a:cs typeface="Calibri" panose="020F0502020204030204" pitchFamily="34" charset="0"/>
              </a:rPr>
              <a:t>3</a:t>
            </a:r>
            <a:r>
              <a:rPr kumimoji="1" lang="en-US" altLang="ko-KR" sz="1600" dirty="0">
                <a:solidFill>
                  <a:schemeClr val="bg1"/>
                </a:solidFill>
                <a:latin typeface="Calibri" panose="020F0502020204030204" pitchFamily="34" charset="0"/>
                <a:ea typeface="Ebrima" panose="02000000000000000000" pitchFamily="2" charset="0"/>
                <a:cs typeface="Calibri" panose="020F0502020204030204" pitchFamily="34" charset="0"/>
              </a:rPr>
              <a:t>. </a:t>
            </a:r>
            <a:r>
              <a:rPr kumimoji="1" lang="ko-KR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Ebrima" panose="02000000000000000000" pitchFamily="2" charset="0"/>
                <a:cs typeface="Calibri" panose="020F0502020204030204" pitchFamily="34" charset="0"/>
              </a:rPr>
              <a:t>미니게임 실행 시</a:t>
            </a:r>
            <a:r>
              <a:rPr lang="en-US" altLang="ko-KR" sz="1600" dirty="0">
                <a:solidFill>
                  <a:schemeClr val="bg1"/>
                </a:solidFill>
                <a:latin typeface="Calibri" panose="020F0502020204030204" pitchFamily="34" charset="0"/>
                <a:ea typeface="Ebrima" panose="02000000000000000000" pitchFamily="2" charset="0"/>
                <a:cs typeface="Calibri" panose="020F0502020204030204" pitchFamily="34" charset="0"/>
              </a:rPr>
              <a:t> RANDOM</a:t>
            </a:r>
            <a:r>
              <a:rPr lang="ko-KR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Ebrima" panose="02000000000000000000" pitchFamily="2" charset="0"/>
                <a:cs typeface="Calibri" panose="020F0502020204030204" pitchFamily="34" charset="0"/>
              </a:rPr>
              <a:t>함수를 통한 </a:t>
            </a:r>
            <a:r>
              <a:rPr kumimoji="1" lang="en-US" altLang="ko-KR" sz="1600" dirty="0">
                <a:solidFill>
                  <a:schemeClr val="bg1"/>
                </a:solidFill>
                <a:latin typeface="Calibri" panose="020F0502020204030204" pitchFamily="34" charset="0"/>
                <a:ea typeface="Ebrima" panose="02000000000000000000" pitchFamily="2" charset="0"/>
                <a:cs typeface="Calibri" panose="020F0502020204030204" pitchFamily="34" charset="0"/>
              </a:rPr>
              <a:t> 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Calibri" panose="020F0502020204030204" pitchFamily="34" charset="0"/>
                <a:ea typeface="Ebrima" panose="02000000000000000000" pitchFamily="2" charset="0"/>
                <a:cs typeface="Calibri" panose="020F0502020204030204" pitchFamily="34" charset="0"/>
              </a:rPr>
              <a:t>    </a:t>
            </a:r>
            <a:r>
              <a:rPr kumimoji="1" lang="ko-KR" altLang="en-US" sz="1600" dirty="0">
                <a:solidFill>
                  <a:schemeClr val="bg1"/>
                </a:solidFill>
                <a:latin typeface="Calibri" panose="020F0502020204030204" pitchFamily="34" charset="0"/>
                <a:ea typeface="Ebrima" panose="02000000000000000000" pitchFamily="2" charset="0"/>
                <a:cs typeface="Calibri" panose="020F0502020204030204" pitchFamily="34" charset="0"/>
              </a:rPr>
              <a:t>랜덤 수 추출 구현</a:t>
            </a:r>
            <a:endParaRPr kumimoji="1" lang="en-US" altLang="ko-KR" sz="1600" dirty="0">
              <a:solidFill>
                <a:schemeClr val="bg1"/>
              </a:solidFill>
              <a:latin typeface="Calibri" panose="020F0502020204030204" pitchFamily="34" charset="0"/>
              <a:ea typeface="Ebrima" panose="02000000000000000000" pitchFamily="2" charset="0"/>
              <a:cs typeface="Calibri" panose="020F0502020204030204" pitchFamily="34" charset="0"/>
            </a:endParaRPr>
          </a:p>
          <a:p>
            <a:endParaRPr lang="en-US" altLang="ko-KR" sz="800" dirty="0">
              <a:solidFill>
                <a:schemeClr val="bg1"/>
              </a:solidFill>
              <a:latin typeface="Calibri" panose="020F0502020204030204" pitchFamily="34" charset="0"/>
              <a:ea typeface="Ebrima" panose="02000000000000000000" pitchFamily="2" charset="0"/>
              <a:cs typeface="Calibri" panose="020F0502020204030204" pitchFamily="34" charset="0"/>
            </a:endParaRPr>
          </a:p>
          <a:p>
            <a:r>
              <a:rPr lang="en-US" altLang="ja-JP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kumimoji="1" lang="en-US" altLang="ja-JP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kumimoji="1" lang="ko-KR" alt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코드 작성에 있어 필요한 다양한 함수의 </a:t>
            </a:r>
            <a:endParaRPr kumimoji="1" lang="en-US" altLang="ko-KR" sz="1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altLang="ko-KR" sz="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ko-KR" alt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활용 방안</a:t>
            </a:r>
            <a:endParaRPr kumimoji="1" lang="en-US" altLang="ko-KR" sz="1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16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/>
          <p:cNvGrpSpPr/>
          <p:nvPr/>
        </p:nvGrpSpPr>
        <p:grpSpPr>
          <a:xfrm>
            <a:off x="-1" y="0"/>
            <a:ext cx="12181114" cy="6858000"/>
            <a:chOff x="1110342" y="0"/>
            <a:chExt cx="12181114" cy="6858000"/>
          </a:xfrm>
        </p:grpSpPr>
        <p:pic>
          <p:nvPicPr>
            <p:cNvPr id="2" name="図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813" r="32857" b="7813"/>
            <a:stretch/>
          </p:blipFill>
          <p:spPr>
            <a:xfrm>
              <a:off x="5105399" y="0"/>
              <a:ext cx="8186057" cy="6858000"/>
            </a:xfrm>
            <a:prstGeom prst="rect">
              <a:avLst/>
            </a:prstGeom>
          </p:spPr>
        </p:pic>
        <p:pic>
          <p:nvPicPr>
            <p:cNvPr id="3" name="図 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232" t="7813" b="7813"/>
            <a:stretch/>
          </p:blipFill>
          <p:spPr>
            <a:xfrm>
              <a:off x="1110342" y="0"/>
              <a:ext cx="3995057" cy="6858000"/>
            </a:xfrm>
            <a:prstGeom prst="rect">
              <a:avLst/>
            </a:prstGeom>
          </p:spPr>
        </p:pic>
      </p:grpSp>
      <p:sp>
        <p:nvSpPr>
          <p:cNvPr id="10" name="正方形/長方形 9"/>
          <p:cNvSpPr/>
          <p:nvPr/>
        </p:nvSpPr>
        <p:spPr>
          <a:xfrm>
            <a:off x="0" y="1"/>
            <a:ext cx="7151914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460375" y="3825563"/>
            <a:ext cx="5854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dirty="0" err="1">
                <a:solidFill>
                  <a:schemeClr val="bg1"/>
                </a:solidFill>
              </a:rPr>
              <a:t>김우철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: KEYPAD, </a:t>
            </a:r>
            <a:r>
              <a:rPr lang="ko-KR" altLang="en-US" sz="2000" dirty="0">
                <a:solidFill>
                  <a:schemeClr val="bg1"/>
                </a:solidFill>
              </a:rPr>
              <a:t>미니게임 전반의 코드 작성</a:t>
            </a:r>
          </a:p>
          <a:p>
            <a:pPr algn="just"/>
            <a:r>
              <a:rPr lang="ko-KR" altLang="en-US" sz="2000" dirty="0" err="1">
                <a:solidFill>
                  <a:schemeClr val="bg1"/>
                </a:solidFill>
              </a:rPr>
              <a:t>배성원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: DOT, LED </a:t>
            </a:r>
            <a:r>
              <a:rPr lang="ko-KR" altLang="en-US" sz="2000" dirty="0">
                <a:solidFill>
                  <a:schemeClr val="bg1"/>
                </a:solidFill>
              </a:rPr>
              <a:t>코드 작성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just"/>
            <a:r>
              <a:rPr lang="ko-KR" altLang="en-US" sz="2000" dirty="0">
                <a:solidFill>
                  <a:schemeClr val="bg1"/>
                </a:solidFill>
              </a:rPr>
              <a:t>송명훈 </a:t>
            </a:r>
            <a:r>
              <a:rPr lang="en-US" altLang="ko-KR" sz="2000" dirty="0">
                <a:solidFill>
                  <a:schemeClr val="bg1"/>
                </a:solidFill>
              </a:rPr>
              <a:t>: CLCD, FND </a:t>
            </a:r>
            <a:r>
              <a:rPr lang="ko-KR" altLang="en-US" sz="2000" dirty="0">
                <a:solidFill>
                  <a:schemeClr val="bg1"/>
                </a:solidFill>
              </a:rPr>
              <a:t>코드 작성</a:t>
            </a:r>
            <a:endParaRPr lang="ja-JP" altLang="en-US" sz="2000" dirty="0">
              <a:solidFill>
                <a:schemeClr val="bg1"/>
              </a:solidFill>
            </a:endParaRPr>
          </a:p>
          <a:p>
            <a:pPr algn="just"/>
            <a:r>
              <a:rPr lang="ko-KR" altLang="en-US" sz="2000" dirty="0" err="1">
                <a:solidFill>
                  <a:schemeClr val="bg1"/>
                </a:solidFill>
              </a:rPr>
              <a:t>정도원</a:t>
            </a:r>
            <a:r>
              <a:rPr lang="ko-KR" altLang="en-US" sz="2000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: </a:t>
            </a:r>
            <a:r>
              <a:rPr lang="ko-KR" altLang="en-US" sz="2000" dirty="0">
                <a:solidFill>
                  <a:schemeClr val="bg1"/>
                </a:solidFill>
              </a:rPr>
              <a:t>프로젝트 발표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미니게임 전반의 코드 작성</a:t>
            </a:r>
          </a:p>
        </p:txBody>
      </p:sp>
      <p:sp>
        <p:nvSpPr>
          <p:cNvPr id="9" name="テキスト ボックス 4">
            <a:extLst>
              <a:ext uri="{FF2B5EF4-FFF2-40B4-BE49-F238E27FC236}">
                <a16:creationId xmlns:a16="http://schemas.microsoft.com/office/drawing/2014/main" id="{18986B51-4346-48AC-844A-B556D709BA44}"/>
              </a:ext>
            </a:extLst>
          </p:cNvPr>
          <p:cNvSpPr txBox="1"/>
          <p:nvPr/>
        </p:nvSpPr>
        <p:spPr>
          <a:xfrm>
            <a:off x="393230" y="1033907"/>
            <a:ext cx="2247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Part 5</a:t>
            </a:r>
            <a:endParaRPr kumimoji="1" lang="ja-JP" altLang="en-US" sz="6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テキスト ボックス 5">
            <a:extLst>
              <a:ext uri="{FF2B5EF4-FFF2-40B4-BE49-F238E27FC236}">
                <a16:creationId xmlns:a16="http://schemas.microsoft.com/office/drawing/2014/main" id="{C55C0787-CAD7-478B-BD24-18515038C161}"/>
              </a:ext>
            </a:extLst>
          </p:cNvPr>
          <p:cNvSpPr txBox="1"/>
          <p:nvPr/>
        </p:nvSpPr>
        <p:spPr>
          <a:xfrm>
            <a:off x="393230" y="1928171"/>
            <a:ext cx="4203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인원 별 역할 배분</a:t>
            </a:r>
            <a:endParaRPr kumimoji="1" lang="ja-JP" altLang="en-US" sz="4000" dirty="0">
              <a:solidFill>
                <a:schemeClr val="bg1"/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640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675291" y="2705725"/>
            <a:ext cx="108414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7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 for watching!</a:t>
            </a:r>
            <a:endParaRPr kumimoji="1" lang="ja-JP" altLang="en-US" sz="7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249</Words>
  <Application>Microsoft Office PowerPoint</Application>
  <PresentationFormat>와이드스크린</PresentationFormat>
  <Paragraphs>67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user</cp:lastModifiedBy>
  <cp:revision>37</cp:revision>
  <dcterms:created xsi:type="dcterms:W3CDTF">2018-08-02T00:16:13Z</dcterms:created>
  <dcterms:modified xsi:type="dcterms:W3CDTF">2020-05-28T08:24:59Z</dcterms:modified>
</cp:coreProperties>
</file>

<file path=docProps/thumbnail.jpeg>
</file>